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74" r:id="rId3"/>
    <p:sldId id="375" r:id="rId4"/>
    <p:sldId id="376" r:id="rId5"/>
    <p:sldId id="378" r:id="rId6"/>
    <p:sldId id="377" r:id="rId7"/>
    <p:sldId id="265" r:id="rId8"/>
    <p:sldId id="262" r:id="rId9"/>
    <p:sldId id="270" r:id="rId10"/>
    <p:sldId id="279" r:id="rId11"/>
    <p:sldId id="293" r:id="rId12"/>
    <p:sldId id="379" r:id="rId13"/>
    <p:sldId id="288" r:id="rId14"/>
    <p:sldId id="380" r:id="rId15"/>
    <p:sldId id="381" r:id="rId16"/>
    <p:sldId id="382" r:id="rId17"/>
    <p:sldId id="302" r:id="rId18"/>
    <p:sldId id="304" r:id="rId19"/>
    <p:sldId id="309" r:id="rId20"/>
    <p:sldId id="314" r:id="rId21"/>
    <p:sldId id="317" r:id="rId22"/>
    <p:sldId id="413" r:id="rId23"/>
    <p:sldId id="383" r:id="rId24"/>
    <p:sldId id="318" r:id="rId25"/>
    <p:sldId id="320" r:id="rId26"/>
    <p:sldId id="384" r:id="rId27"/>
    <p:sldId id="348" r:id="rId28"/>
    <p:sldId id="263" r:id="rId29"/>
    <p:sldId id="259" r:id="rId30"/>
    <p:sldId id="354" r:id="rId31"/>
    <p:sldId id="261" r:id="rId32"/>
    <p:sldId id="269" r:id="rId33"/>
    <p:sldId id="385" r:id="rId34"/>
    <p:sldId id="327" r:id="rId35"/>
    <p:sldId id="350" r:id="rId36"/>
    <p:sldId id="351" r:id="rId37"/>
    <p:sldId id="352" r:id="rId38"/>
    <p:sldId id="353" r:id="rId39"/>
    <p:sldId id="338" r:id="rId40"/>
    <p:sldId id="414" r:id="rId41"/>
    <p:sldId id="340" r:id="rId4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邓姝丹" initials="邓" lastIdx="1" clrIdx="0"/>
  <p:cmAuthor id="2" name="作者" initials="A" lastIdx="1" clrIdx="1"/>
  <p:cmAuthor id="3" name="Guo Xiaojian" initials="GX" lastIdx="1" clrIdx="2"/>
  <p:cmAuthor id="4" name="always" initials="a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2" autoAdjust="0"/>
    <p:restoredTop sz="94660"/>
  </p:normalViewPr>
  <p:slideViewPr>
    <p:cSldViewPr snapToGrid="0">
      <p:cViewPr varScale="1">
        <p:scale>
          <a:sx n="79" d="100"/>
          <a:sy n="79" d="100"/>
        </p:scale>
        <p:origin x="2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6" Type="http://schemas.openxmlformats.org/officeDocument/2006/relationships/commentAuthors" Target="commentAuthors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164098" cy="79254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09273" y="17216"/>
            <a:ext cx="1182727" cy="5608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BBDE4-3E2A-411D-943F-C37CFA901B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B767D-A351-465C-AC42-6CDD7C854B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85190" y="1732280"/>
            <a:ext cx="10852150" cy="1638935"/>
          </a:xfrm>
        </p:spPr>
        <p:txBody>
          <a:bodyPr/>
          <a:p>
            <a:r>
              <a:rPr lang="en-US" altLang="zh-CN" b="1">
                <a:solidFill>
                  <a:srgbClr val="C00000"/>
                </a:solidFill>
                <a:effectLst/>
                <a:latin typeface="微软雅黑" charset="0"/>
                <a:ea typeface="微软雅黑" charset="0"/>
              </a:rPr>
              <a:t>Academic Writing</a:t>
            </a:r>
            <a:endParaRPr lang="en-US" altLang="zh-CN" b="1">
              <a:solidFill>
                <a:srgbClr val="C00000"/>
              </a:solidFill>
              <a:effectLst/>
              <a:latin typeface="微软雅黑" charset="0"/>
              <a:ea typeface="微软雅黑" charset="0"/>
            </a:endParaRPr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>
          <a:xfrm>
            <a:off x="669965" y="3721735"/>
            <a:ext cx="10852237" cy="950984"/>
          </a:xfrm>
        </p:spPr>
        <p:txBody>
          <a:bodyPr/>
          <a:p>
            <a:pPr>
              <a:lnSpc>
                <a:spcPct val="110000"/>
              </a:lnSpc>
            </a:pPr>
            <a:r>
              <a:rPr lang="en-US" altLang="zh-CN" sz="4800" b="1" dirty="0">
                <a:solidFill>
                  <a:srgbClr val="1313AD"/>
                </a:solidFill>
                <a:latin typeface="微软雅黑" charset="0"/>
                <a:ea typeface="微软雅黑" charset="0"/>
                <a:cs typeface="+mn-ea"/>
              </a:rPr>
              <a:t>Task 1 </a:t>
            </a:r>
            <a:endParaRPr lang="en-US" altLang="zh-CN" sz="4800" b="1" dirty="0">
              <a:solidFill>
                <a:srgbClr val="1313AD"/>
              </a:solidFill>
              <a:latin typeface="微软雅黑" charset="0"/>
              <a:ea typeface="微软雅黑" charset="0"/>
              <a:cs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3520" y="193040"/>
            <a:ext cx="3106420" cy="11842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“占比” 练习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Practice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6"/>
          <p:cNvGraphicFramePr>
            <a:graphicFrameLocks noGrp="1"/>
          </p:cNvGraphicFramePr>
          <p:nvPr/>
        </p:nvGraphicFramePr>
        <p:xfrm>
          <a:off x="976423" y="3155518"/>
          <a:ext cx="5286154" cy="283850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67304"/>
                <a:gridCol w="3518850"/>
              </a:tblGrid>
              <a:tr h="4741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Country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Food/Drinks/Tobacco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741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Ireland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28.91%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6767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Italy 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16.36%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741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Spain 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18.80%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741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Sweden 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15.77%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741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Turkey 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32.14%</a:t>
                      </a:r>
                      <a:endParaRPr lang="zh-CN" altLang="en-US" sz="2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4642547" y="5979773"/>
            <a:ext cx="1853946" cy="4988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(C7T1W1 col.1)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3535" y="2487885"/>
            <a:ext cx="6702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Percentage of national consumer expenditure (2002) 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27051" y="5528930"/>
            <a:ext cx="4253023" cy="450843"/>
          </a:xfrm>
          <a:prstGeom prst="rect">
            <a:avLst/>
          </a:prstGeom>
          <a:noFill/>
          <a:ln w="28575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822440" y="2487930"/>
            <a:ext cx="5286375" cy="41332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Turkey, food/drinks/tobacco accounted for nearly one third of national consumer expenditure.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proportion of consumer expenditure on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food /drinks/ tobacco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in Turkish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was 32.14%.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About one third of consumer expenditure was spent on food/drinks/tobacco in Turkey.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67" y="365125"/>
            <a:ext cx="105918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  <a:t>IELTS WRITING  </a:t>
            </a:r>
            <a:b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</a:br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</a:rPr>
              <a:t>LESSON 3</a:t>
            </a:r>
            <a:endParaRPr lang="en-US" altLang="zh-CN" sz="3600" dirty="0">
              <a:solidFill>
                <a:srgbClr val="C0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2395" y="1842770"/>
            <a:ext cx="4117975" cy="435165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静态图特征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表示“占比”基本句型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做比较的基本句型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单饼描述练习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静态图审题和分段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真题演练</a:t>
            </a:r>
            <a:endParaRPr lang="zh-CN" altLang="en-US" dirty="0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2"/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如何比较数值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“比较”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8200" y="2798445"/>
            <a:ext cx="4980940" cy="28073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极值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最小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比较级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少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相似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倍数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比较”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极值（最大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最小）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537675"/>
            <a:ext cx="5385726" cy="355478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69981" y="5763123"/>
            <a:ext cx="1853946" cy="7297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(C8T1W1 fig.1)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不完整圆 6"/>
          <p:cNvSpPr/>
          <p:nvPr/>
        </p:nvSpPr>
        <p:spPr>
          <a:xfrm>
            <a:off x="2147777" y="3407733"/>
            <a:ext cx="2615608" cy="2557131"/>
          </a:xfrm>
          <a:prstGeom prst="pie">
            <a:avLst>
              <a:gd name="adj1" fmla="val 7139322"/>
              <a:gd name="adj2" fmla="val 14460401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57975" y="1362710"/>
            <a:ext cx="5083249" cy="6185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由过度放牧导致的土壤退化占全世界土壤退化的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35%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</a:t>
            </a:r>
            <a:r>
              <a:rPr lang="en-US" altLang="zh-CN" sz="2400" u="sng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-</a:t>
            </a:r>
            <a:r>
              <a:rPr lang="en-US" altLang="zh-CN" sz="2400" u="sng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grazing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accounts for 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highest percentage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of worldwide land degradation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with 35%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the highest percentage </a:t>
            </a:r>
            <a:r>
              <a:rPr lang="en-US" altLang="zh-CN" sz="2400" u="sng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of worldwide land degradation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is caused by over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-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grazing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 at 35%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</a:t>
            </a:r>
            <a:endParaRPr lang="zh-CN" altLang="en-US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percentage of land degradation caused by over</a:t>
            </a:r>
            <a:r>
              <a:rPr lang="en-US" altLang="zh-CN" sz="2400" u="sng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-</a:t>
            </a:r>
            <a:r>
              <a:rPr lang="en-US" altLang="zh-CN" sz="2400" u="sng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grazing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is 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highest, at 35%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838200" y="2437130"/>
            <a:ext cx="5257165" cy="389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noAutofit/>
          </a:bodyPr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最大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the highest percentage 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the highest proportion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the largest part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the majority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6222365" y="2437130"/>
            <a:ext cx="5257165" cy="389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noAutofit/>
          </a:bodyPr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最小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the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lowest percentage 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the lowest proportion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the smallest part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the minority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/>
          </a:bodyPr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比较”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1524000" y="560893"/>
            <a:ext cx="5576570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90204" pitchFamily="34" charset="0"/>
                <a:ea typeface="宋体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90204" pitchFamily="34" charset="0"/>
                <a:ea typeface="宋体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90204" pitchFamily="34" charset="0"/>
                <a:ea typeface="宋体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90204" pitchFamily="34" charset="0"/>
                <a:ea typeface="宋体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90204" pitchFamily="34" charset="0"/>
                <a:ea typeface="宋体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90204" pitchFamily="34" charset="0"/>
                <a:ea typeface="宋体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90204" pitchFamily="34" charset="0"/>
                <a:ea typeface="宋体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90204" pitchFamily="34" charset="0"/>
                <a:ea typeface="宋体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90204" pitchFamily="34" charset="0"/>
                <a:ea typeface="宋体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1" lang="en-US" altLang="zh-CN" sz="3600" dirty="0"/>
              <a:t>Practice:</a:t>
            </a:r>
            <a:r>
              <a:rPr kumimoji="1" lang="zh-CN" altLang="en-US" sz="3600" dirty="0"/>
              <a:t> </a:t>
            </a:r>
            <a:endParaRPr kumimoji="1" lang="zh-CN" altLang="en-US" sz="3600" dirty="0" smtClean="0"/>
          </a:p>
          <a:p>
            <a:pPr>
              <a:spcBef>
                <a:spcPct val="0"/>
              </a:spcBef>
              <a:buFontTx/>
              <a:buNone/>
            </a:pPr>
            <a:r>
              <a:rPr kumimoji="1" lang="en-US" altLang="zh-CN" sz="2800" dirty="0" smtClean="0"/>
              <a:t>《</a:t>
            </a:r>
            <a:r>
              <a:rPr kumimoji="1" lang="zh-CN" altLang="en-US" sz="2800" dirty="0" smtClean="0"/>
              <a:t>胡敏雅思教材第</a:t>
            </a:r>
            <a:r>
              <a:rPr kumimoji="1" lang="en-US" altLang="zh-CN" sz="2800" dirty="0" smtClean="0"/>
              <a:t>7</a:t>
            </a:r>
            <a:r>
              <a:rPr kumimoji="1" lang="zh-CN" altLang="en-US" sz="2800" dirty="0" smtClean="0"/>
              <a:t>代</a:t>
            </a:r>
            <a:r>
              <a:rPr kumimoji="1" lang="en-US" altLang="zh-CN" sz="2800" dirty="0" smtClean="0"/>
              <a:t>》</a:t>
            </a:r>
            <a:r>
              <a:rPr kumimoji="1" lang="en-US" altLang="zh-CN" sz="2800" dirty="0" smtClean="0"/>
              <a:t>P26</a:t>
            </a:r>
            <a:r>
              <a:rPr kumimoji="1" lang="zh-CN" altLang="en-US" sz="2800" dirty="0" smtClean="0"/>
              <a:t> 第</a:t>
            </a:r>
            <a:r>
              <a:rPr kumimoji="1" lang="en-US" altLang="zh-CN" sz="2800" dirty="0" smtClean="0"/>
              <a:t>1</a:t>
            </a:r>
            <a:r>
              <a:rPr kumimoji="1" lang="zh-CN" altLang="en-US" sz="2800" dirty="0" smtClean="0"/>
              <a:t>题</a:t>
            </a:r>
            <a:endParaRPr kumimoji="1"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0"/>
            <a:ext cx="8985444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202897" y="3877925"/>
            <a:ext cx="43471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noProof="1" smtClean="0">
                <a:solidFill>
                  <a:srgbClr val="FF0000"/>
                </a:solidFill>
                <a:latin typeface="Times New Roman" panose="02020503050405090304" pitchFamily="18" charset="0"/>
              </a:rPr>
              <a:t>as</a:t>
            </a:r>
            <a:endParaRPr lang="zh-CN" altLang="en-US" sz="1600" dirty="0"/>
          </a:p>
        </p:txBody>
      </p:sp>
      <p:sp>
        <p:nvSpPr>
          <p:cNvPr id="7" name="矩形 6"/>
          <p:cNvSpPr/>
          <p:nvPr/>
        </p:nvSpPr>
        <p:spPr>
          <a:xfrm>
            <a:off x="7909809" y="3865435"/>
            <a:ext cx="41972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noProof="1" smtClean="0">
                <a:solidFill>
                  <a:srgbClr val="FF0000"/>
                </a:solidFill>
                <a:latin typeface="Times New Roman" panose="02020503050405090304" pitchFamily="18" charset="0"/>
              </a:rPr>
              <a:t>as</a:t>
            </a:r>
            <a:endParaRPr lang="zh-CN" altLang="en-US" sz="1600" dirty="0"/>
          </a:p>
        </p:txBody>
      </p:sp>
      <p:sp>
        <p:nvSpPr>
          <p:cNvPr id="8" name="矩形 7"/>
          <p:cNvSpPr/>
          <p:nvPr/>
        </p:nvSpPr>
        <p:spPr>
          <a:xfrm>
            <a:off x="9246433" y="4437559"/>
            <a:ext cx="80697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noProof="1" smtClean="0">
                <a:solidFill>
                  <a:srgbClr val="FF0000"/>
                </a:solidFill>
                <a:latin typeface="Times New Roman" panose="02020503050405090304" pitchFamily="18" charset="0"/>
              </a:rPr>
              <a:t>lower</a:t>
            </a:r>
            <a:endParaRPr lang="zh-CN" altLang="en-US" sz="1600" dirty="0"/>
          </a:p>
        </p:txBody>
      </p:sp>
      <p:sp>
        <p:nvSpPr>
          <p:cNvPr id="9" name="矩形 8"/>
          <p:cNvSpPr/>
          <p:nvPr/>
        </p:nvSpPr>
        <p:spPr>
          <a:xfrm>
            <a:off x="2845632" y="4984325"/>
            <a:ext cx="80697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noProof="1" smtClean="0">
                <a:solidFill>
                  <a:srgbClr val="FF0000"/>
                </a:solidFill>
                <a:latin typeface="Times New Roman" panose="02020503050405090304" pitchFamily="18" charset="0"/>
              </a:rPr>
              <a:t>least</a:t>
            </a:r>
            <a:endParaRPr lang="zh-CN" altLang="en-US" sz="1600" dirty="0"/>
          </a:p>
        </p:txBody>
      </p:sp>
      <p:sp>
        <p:nvSpPr>
          <p:cNvPr id="10" name="矩形 9"/>
          <p:cNvSpPr/>
          <p:nvPr/>
        </p:nvSpPr>
        <p:spPr>
          <a:xfrm>
            <a:off x="5576340" y="5459385"/>
            <a:ext cx="80697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noProof="1" smtClean="0">
                <a:solidFill>
                  <a:srgbClr val="FF0000"/>
                </a:solidFill>
                <a:latin typeface="Times New Roman" panose="02020503050405090304" pitchFamily="18" charset="0"/>
              </a:rPr>
              <a:t>fewer</a:t>
            </a:r>
            <a:endParaRPr lang="zh-CN" altLang="en-US" sz="1600" dirty="0"/>
          </a:p>
        </p:txBody>
      </p:sp>
      <p:sp>
        <p:nvSpPr>
          <p:cNvPr id="11" name="矩形 10"/>
          <p:cNvSpPr/>
          <p:nvPr/>
        </p:nvSpPr>
        <p:spPr>
          <a:xfrm>
            <a:off x="3437741" y="5829515"/>
            <a:ext cx="90441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noProof="1" smtClean="0">
                <a:solidFill>
                  <a:srgbClr val="FF0000"/>
                </a:solidFill>
                <a:latin typeface="Times New Roman" panose="02020503050405090304" pitchFamily="18" charset="0"/>
              </a:rPr>
              <a:t>higher</a:t>
            </a:r>
            <a:endParaRPr lang="zh-CN" altLang="en-US" sz="1600" dirty="0"/>
          </a:p>
        </p:txBody>
      </p:sp>
      <p:sp>
        <p:nvSpPr>
          <p:cNvPr id="12" name="矩形 11"/>
          <p:cNvSpPr/>
          <p:nvPr/>
        </p:nvSpPr>
        <p:spPr>
          <a:xfrm>
            <a:off x="2750692" y="6143702"/>
            <a:ext cx="90441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noProof="1" smtClean="0">
                <a:solidFill>
                  <a:srgbClr val="FF0000"/>
                </a:solidFill>
                <a:latin typeface="Times New Roman" panose="02020503050405090304" pitchFamily="18" charset="0"/>
              </a:rPr>
              <a:t>lowest</a:t>
            </a:r>
            <a:endParaRPr lang="zh-CN" alt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“比较”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61" t="49106" r="14266" b="13658"/>
          <a:stretch>
            <a:fillRect/>
          </a:stretch>
        </p:blipFill>
        <p:spPr>
          <a:xfrm>
            <a:off x="838201" y="2340936"/>
            <a:ext cx="5322002" cy="3513220"/>
          </a:xfrm>
        </p:spPr>
      </p:pic>
      <p:sp>
        <p:nvSpPr>
          <p:cNvPr id="6" name="矩形 5"/>
          <p:cNvSpPr/>
          <p:nvPr/>
        </p:nvSpPr>
        <p:spPr>
          <a:xfrm>
            <a:off x="4839966" y="5720539"/>
            <a:ext cx="1853946" cy="7297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(C11T4W1 fig.3)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内容占位符 2"/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比较级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少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93912" y="1825715"/>
            <a:ext cx="4842413" cy="4477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满意的游客的百分比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比</a:t>
            </a: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非常满意的游客的百分比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en-US" altLang="zh-CN" sz="2400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</a:t>
            </a:r>
            <a:r>
              <a:rPr lang="zh-CN" altLang="en-US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percentage</a:t>
            </a:r>
            <a:r>
              <a:rPr lang="zh-CN" altLang="en-US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of</a:t>
            </a: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i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visitors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who were 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was 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5%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higher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than </a:t>
            </a: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that 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of </a:t>
            </a:r>
            <a:r>
              <a:rPr lang="en-US" altLang="zh-CN" sz="2400" i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those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who were very 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i="1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Visitors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who felt 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were 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more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than </a:t>
            </a:r>
            <a:r>
              <a:rPr lang="en-US" altLang="zh-CN" sz="2400" i="1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those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who were very 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比较对象要有可比性 </a:t>
            </a:r>
            <a:r>
              <a:rPr lang="en-US" altLang="zh-CN" sz="24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保持一致</a:t>
            </a:r>
            <a:r>
              <a:rPr lang="en-US" altLang="zh-CN" sz="24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24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不完整圆 8"/>
          <p:cNvSpPr/>
          <p:nvPr/>
        </p:nvSpPr>
        <p:spPr>
          <a:xfrm>
            <a:off x="1058778" y="2958180"/>
            <a:ext cx="2374233" cy="2448010"/>
          </a:xfrm>
          <a:prstGeom prst="pie">
            <a:avLst>
              <a:gd name="adj1" fmla="val 2168484"/>
              <a:gd name="adj2" fmla="val 10734819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不完整圆 9"/>
          <p:cNvSpPr/>
          <p:nvPr/>
        </p:nvSpPr>
        <p:spPr>
          <a:xfrm>
            <a:off x="1058777" y="2958180"/>
            <a:ext cx="2374233" cy="2448010"/>
          </a:xfrm>
          <a:prstGeom prst="pie">
            <a:avLst>
              <a:gd name="adj1" fmla="val 16264406"/>
              <a:gd name="adj2" fmla="val 2149820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5588" y="5900749"/>
            <a:ext cx="4508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Results of surveys of visitor satisfaction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“比较”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61" t="49106" r="14266" b="13658"/>
          <a:stretch>
            <a:fillRect/>
          </a:stretch>
        </p:blipFill>
        <p:spPr>
          <a:xfrm>
            <a:off x="838201" y="2340936"/>
            <a:ext cx="5322002" cy="3513220"/>
          </a:xfrm>
        </p:spPr>
      </p:pic>
      <p:sp>
        <p:nvSpPr>
          <p:cNvPr id="6" name="矩形 5"/>
          <p:cNvSpPr/>
          <p:nvPr/>
        </p:nvSpPr>
        <p:spPr>
          <a:xfrm>
            <a:off x="4734882" y="5763123"/>
            <a:ext cx="1853946" cy="7297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(C11T4W1 fig.3)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内容占位符 2"/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比较级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少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425565" y="2051685"/>
            <a:ext cx="5767070" cy="3876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满意的游客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占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40%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，比</a:t>
            </a: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非常满意的游客的百分比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i="1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Visitors</a:t>
            </a: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who felt 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accounted for 40%, who were 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more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than </a:t>
            </a:r>
            <a:r>
              <a:rPr lang="en-US" altLang="zh-CN" sz="2400" i="1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those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who were very 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 </a:t>
            </a:r>
            <a:endParaRPr lang="en-US" altLang="zh-CN" sz="2400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i="1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Visitors</a:t>
            </a: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who felt 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accounted for 40%, 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5%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more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than </a:t>
            </a:r>
            <a:r>
              <a:rPr lang="en-US" altLang="zh-CN" sz="2400" i="1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those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who were very 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不完整圆 8"/>
          <p:cNvSpPr/>
          <p:nvPr/>
        </p:nvSpPr>
        <p:spPr>
          <a:xfrm>
            <a:off x="1058778" y="2958180"/>
            <a:ext cx="2374233" cy="2448010"/>
          </a:xfrm>
          <a:prstGeom prst="pie">
            <a:avLst>
              <a:gd name="adj1" fmla="val 2168484"/>
              <a:gd name="adj2" fmla="val 10734819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不完整圆 9"/>
          <p:cNvSpPr/>
          <p:nvPr/>
        </p:nvSpPr>
        <p:spPr>
          <a:xfrm>
            <a:off x="1058777" y="2958180"/>
            <a:ext cx="2374233" cy="2448010"/>
          </a:xfrm>
          <a:prstGeom prst="pie">
            <a:avLst>
              <a:gd name="adj1" fmla="val 16264406"/>
              <a:gd name="adj2" fmla="val 2149820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18118" y="5940066"/>
            <a:ext cx="4508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Results of surveys of visitor satisfaction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“比较”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61" t="49106" r="14266" b="13658"/>
          <a:stretch>
            <a:fillRect/>
          </a:stretch>
        </p:blipFill>
        <p:spPr>
          <a:xfrm>
            <a:off x="838201" y="2340936"/>
            <a:ext cx="5322002" cy="3513220"/>
          </a:xfrm>
        </p:spPr>
      </p:pic>
      <p:sp>
        <p:nvSpPr>
          <p:cNvPr id="7" name="内容占位符 2"/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相等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相似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10225" y="1950720"/>
            <a:ext cx="6941820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非常不满的游客的百分比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无反馈的游客的百分比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一致，均为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5%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percentage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of </a:t>
            </a:r>
            <a:r>
              <a:rPr lang="en-US" altLang="zh-CN" sz="2400" i="1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visitors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feeling very dissatisfied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was equal to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that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of </a:t>
            </a:r>
            <a:r>
              <a:rPr lang="en-US" altLang="zh-CN" sz="2400" i="1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those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giving no response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at 5%.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be equal to = be (roughly) the same as </a:t>
            </a:r>
            <a:endParaRPr lang="zh-CN" altLang="en-US" sz="2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Visitors feeling very dissatisfied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and 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giving no response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shared the same proportion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with 5%.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share the same (similar) proportion/ amount</a:t>
            </a:r>
            <a:endParaRPr lang="zh-CN" altLang="en-US" sz="2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不完整圆 10"/>
          <p:cNvSpPr/>
          <p:nvPr/>
        </p:nvSpPr>
        <p:spPr>
          <a:xfrm>
            <a:off x="1058777" y="2958180"/>
            <a:ext cx="2374233" cy="2448010"/>
          </a:xfrm>
          <a:prstGeom prst="pie">
            <a:avLst>
              <a:gd name="adj1" fmla="val 14020148"/>
              <a:gd name="adj2" fmla="val 16234259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6693" y="6094210"/>
            <a:ext cx="4508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Results of surveys of visitor satisfaction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“比较”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61" t="49106" r="14266" b="13658"/>
          <a:stretch>
            <a:fillRect/>
          </a:stretch>
        </p:blipFill>
        <p:spPr>
          <a:xfrm>
            <a:off x="838201" y="2340936"/>
            <a:ext cx="5322002" cy="3513220"/>
          </a:xfrm>
        </p:spPr>
      </p:pic>
      <p:sp>
        <p:nvSpPr>
          <p:cNvPr id="6" name="矩形 5"/>
          <p:cNvSpPr/>
          <p:nvPr/>
        </p:nvSpPr>
        <p:spPr>
          <a:xfrm>
            <a:off x="4925692" y="5833619"/>
            <a:ext cx="1853946" cy="7297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(C11T4W1 fig.3)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内容占位符 2"/>
          <p:cNvSpPr txBox="1"/>
          <p:nvPr/>
        </p:nvSpPr>
        <p:spPr>
          <a:xfrm>
            <a:off x="838200" y="1825625"/>
            <a:ext cx="11248390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倍数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779638" y="3344000"/>
            <a:ext cx="4980636" cy="1660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三倍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three times/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triple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对象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 be three times/triple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对象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不完整圆 10"/>
          <p:cNvSpPr/>
          <p:nvPr/>
        </p:nvSpPr>
        <p:spPr>
          <a:xfrm>
            <a:off x="1058777" y="2958180"/>
            <a:ext cx="2374233" cy="2448010"/>
          </a:xfrm>
          <a:prstGeom prst="pie">
            <a:avLst>
              <a:gd name="adj1" fmla="val 10791894"/>
              <a:gd name="adj2" fmla="val 14071666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7451" y="6023434"/>
            <a:ext cx="4508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Results of surveys of visitor satisfaction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不完整圆 11"/>
          <p:cNvSpPr/>
          <p:nvPr/>
        </p:nvSpPr>
        <p:spPr>
          <a:xfrm>
            <a:off x="1066799" y="2950160"/>
            <a:ext cx="2374233" cy="2448010"/>
          </a:xfrm>
          <a:prstGeom prst="pie">
            <a:avLst>
              <a:gd name="adj1" fmla="val 14020148"/>
              <a:gd name="adj2" fmla="val 15163855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67" y="365125"/>
            <a:ext cx="105918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  <a:t>IELTS WRITING  </a:t>
            </a:r>
            <a:b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</a:br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</a:rPr>
              <a:t>LESSON 3</a:t>
            </a:r>
            <a:endParaRPr lang="en-US" altLang="zh-CN" sz="3600" dirty="0">
              <a:solidFill>
                <a:srgbClr val="C0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2395" y="1842770"/>
            <a:ext cx="4117975" cy="435165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静态图特征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表示“占比”基本句型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做比较的基本句型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单饼描述练习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静态图审题和分段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真题演练</a:t>
            </a:r>
            <a:endParaRPr lang="zh-CN" altLang="en-US" dirty="0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“比较”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61" t="49106" r="14266" b="13658"/>
          <a:stretch>
            <a:fillRect/>
          </a:stretch>
        </p:blipFill>
        <p:spPr>
          <a:xfrm>
            <a:off x="838201" y="2340936"/>
            <a:ext cx="5322002" cy="3513220"/>
          </a:xfrm>
        </p:spPr>
      </p:pic>
      <p:sp>
        <p:nvSpPr>
          <p:cNvPr id="6" name="矩形 5"/>
          <p:cNvSpPr/>
          <p:nvPr/>
        </p:nvSpPr>
        <p:spPr>
          <a:xfrm>
            <a:off x="4841515" y="5801405"/>
            <a:ext cx="1853946" cy="7297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(C11T4W1 fig.3)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内容占位符 2"/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倍数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88735" y="1975485"/>
            <a:ext cx="5551805" cy="3876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不满意的游客的百分比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非常不满意的游客的百分比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的三倍。</a:t>
            </a:r>
            <a:endParaRPr lang="zh-CN" altLang="en-US" sz="2400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percentage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of </a:t>
            </a:r>
            <a:r>
              <a:rPr lang="en-US" altLang="zh-CN" sz="2400" i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visitors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who felt dissatisfied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was</a:t>
            </a:r>
            <a:r>
              <a:rPr lang="en-US" altLang="zh-CN" sz="2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three times </a:t>
            </a: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that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of </a:t>
            </a:r>
            <a:r>
              <a:rPr lang="en-US" altLang="zh-CN" sz="2400" i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those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feeling very dissatisfied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The percentage of </a:t>
            </a:r>
            <a:r>
              <a:rPr lang="en-US" altLang="zh-CN" sz="2400" i="1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visitors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who felt dissatisfied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was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triple </a:t>
            </a:r>
            <a:r>
              <a:rPr lang="en-US" altLang="zh-CN" sz="2400" u="sng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that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of </a:t>
            </a:r>
            <a:r>
              <a:rPr lang="en-US" altLang="zh-CN" sz="2400" i="1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those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feeling very dissatisfied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不完整圆 10"/>
          <p:cNvSpPr/>
          <p:nvPr/>
        </p:nvSpPr>
        <p:spPr>
          <a:xfrm>
            <a:off x="1058777" y="2958180"/>
            <a:ext cx="2374233" cy="2448010"/>
          </a:xfrm>
          <a:prstGeom prst="pie">
            <a:avLst>
              <a:gd name="adj1" fmla="val 10791894"/>
              <a:gd name="adj2" fmla="val 14071666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2738" y="5981615"/>
            <a:ext cx="4508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Results of surveys of visitor satisfaction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不完整圆 11"/>
          <p:cNvSpPr/>
          <p:nvPr/>
        </p:nvSpPr>
        <p:spPr>
          <a:xfrm>
            <a:off x="1066799" y="2950160"/>
            <a:ext cx="2374233" cy="2448010"/>
          </a:xfrm>
          <a:prstGeom prst="pie">
            <a:avLst>
              <a:gd name="adj1" fmla="val 14020148"/>
              <a:gd name="adj2" fmla="val 15163855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内容占位符 3"/>
          <p:cNvGraphicFramePr/>
          <p:nvPr>
            <p:ph idx="1"/>
            <p:custDataLst>
              <p:tags r:id="rId1"/>
            </p:custDataLst>
          </p:nvPr>
        </p:nvGraphicFramePr>
        <p:xfrm>
          <a:off x="838200" y="1691005"/>
          <a:ext cx="10874375" cy="4556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/>
                <a:gridCol w="2628900"/>
                <a:gridCol w="5616575"/>
              </a:tblGrid>
              <a:tr h="15189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二</a:t>
                      </a:r>
                      <a:r>
                        <a:rPr lang="zh-CN" altLang="en-US" sz="2800"/>
                        <a:t>倍</a:t>
                      </a:r>
                      <a:endParaRPr lang="zh-CN" altLang="en-US" sz="2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800">
                          <a:solidFill>
                            <a:srgbClr val="FF0000"/>
                          </a:solidFill>
                        </a:rPr>
                        <a:t>double</a:t>
                      </a:r>
                      <a:endParaRPr lang="en-US" altLang="zh-CN" sz="2800">
                        <a:solidFill>
                          <a:srgbClr val="FF0000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If something is double the amount or size of another thing, it is </a:t>
                      </a:r>
                      <a:r>
                        <a:rPr lang="en-US" altLang="zh-CN" sz="24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twice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as large. 双倍的</a:t>
                      </a:r>
                      <a:endParaRPr lang="en-US" altLang="zh-CN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15189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三倍</a:t>
                      </a:r>
                      <a:endParaRPr lang="zh-CN" altLang="en-US" sz="2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800">
                          <a:solidFill>
                            <a:srgbClr val="FF0000"/>
                          </a:solidFill>
                        </a:rPr>
                        <a:t>triple</a:t>
                      </a:r>
                      <a:endParaRPr lang="en-US" altLang="zh-CN" sz="2800">
                        <a:solidFill>
                          <a:srgbClr val="FF0000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If something is triple the amount or size of another thing, it is </a:t>
                      </a:r>
                      <a:r>
                        <a:rPr lang="en-US" altLang="zh-CN" sz="24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three times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as large. 3倍的</a:t>
                      </a:r>
                      <a:endParaRPr lang="en-US" altLang="zh-CN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15189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四倍</a:t>
                      </a:r>
                      <a:endParaRPr lang="zh-CN" altLang="en-US" sz="2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800">
                          <a:solidFill>
                            <a:srgbClr val="FF0000"/>
                          </a:solidFill>
                        </a:rPr>
                        <a:t>quadruple</a:t>
                      </a:r>
                      <a:endParaRPr lang="en-US" altLang="zh-CN" sz="2800">
                        <a:solidFill>
                          <a:srgbClr val="FF0000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If one amount is quadruple another amount, it is </a:t>
                      </a:r>
                      <a:r>
                        <a:rPr lang="en-US" altLang="zh-CN" sz="24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four times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bigger. 4倍的</a:t>
                      </a:r>
                      <a:endParaRPr lang="en-US" altLang="zh-CN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  <p:sp>
        <p:nvSpPr>
          <p:cNvPr id="6" name="标题 5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“比较”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内容占位符 2"/>
          <p:cNvSpPr txBox="1"/>
          <p:nvPr>
            <p:custDataLst>
              <p:tags r:id="rId3"/>
            </p:custDataLst>
          </p:nvPr>
        </p:nvSpPr>
        <p:spPr>
          <a:xfrm>
            <a:off x="838200" y="1216025"/>
            <a:ext cx="11248390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倍数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67" y="365125"/>
            <a:ext cx="105918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  <a:t>IELTS WRITING  </a:t>
            </a:r>
            <a:b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</a:br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</a:rPr>
              <a:t>LESSON 3</a:t>
            </a:r>
            <a:endParaRPr lang="en-US" altLang="zh-CN" sz="3600" dirty="0">
              <a:solidFill>
                <a:srgbClr val="C0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2395" y="1842770"/>
            <a:ext cx="4117975" cy="435165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静态图特征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表示“占比”基本句型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做比较的基本句型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单饼描述练习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静态图审题和分段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真题演练</a:t>
            </a:r>
            <a:endParaRPr lang="zh-CN" altLang="en-US" dirty="0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单饼描述练习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内容占位符 8"/>
          <p:cNvPicPr>
            <a:picLocks noGrp="1" noChangeAspect="1"/>
          </p:cNvPicPr>
          <p:nvPr>
            <p:ph idx="1"/>
          </p:nvPr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19" y="1946164"/>
            <a:ext cx="5220621" cy="4254876"/>
          </a:xfrm>
        </p:spPr>
      </p:pic>
      <p:sp>
        <p:nvSpPr>
          <p:cNvPr id="10" name="矩形 9"/>
          <p:cNvSpPr/>
          <p:nvPr/>
        </p:nvSpPr>
        <p:spPr>
          <a:xfrm>
            <a:off x="4004594" y="5836164"/>
            <a:ext cx="1853946" cy="7297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(C10T1W1 fig.1)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33462" y="1946164"/>
            <a:ext cx="3300904" cy="19543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描述以下数据分布。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4-6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句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6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注意词汇、句型变换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6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注意项目间的比较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单饼描述练习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内容占位符 8"/>
          <p:cNvPicPr>
            <a:picLocks noGrp="1" noChangeAspect="1"/>
          </p:cNvPicPr>
          <p:nvPr>
            <p:ph idx="1"/>
          </p:nvPr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19" y="1946164"/>
            <a:ext cx="5220621" cy="4254876"/>
          </a:xfrm>
        </p:spPr>
      </p:pic>
      <p:sp>
        <p:nvSpPr>
          <p:cNvPr id="10" name="矩形 9"/>
          <p:cNvSpPr/>
          <p:nvPr/>
        </p:nvSpPr>
        <p:spPr>
          <a:xfrm>
            <a:off x="4004594" y="5836164"/>
            <a:ext cx="1853946" cy="7297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(C10T1W1 fig.1)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80125" y="1562936"/>
            <a:ext cx="5705475" cy="4965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an Australia household,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42% energy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is used on heating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which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is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most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second largest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proportion, nearly one third, of energy is consumed by water heating, and it is also </a:t>
            </a:r>
            <a:r>
              <a:rPr lang="en-US" altLang="zh-CN" sz="2400" b="1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double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the power used by other appliances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 contrast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energy consumption of refrigeration, lighting and cooling accounts for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smaller part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with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7%, 4% and 2%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respectively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67" y="365125"/>
            <a:ext cx="105918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  <a:t>IELTS WRITING  </a:t>
            </a:r>
            <a:b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</a:br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</a:rPr>
              <a:t>LESSON 3</a:t>
            </a:r>
            <a:endParaRPr lang="en-US" altLang="zh-CN" sz="3600" dirty="0">
              <a:solidFill>
                <a:srgbClr val="C0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2395" y="1842770"/>
            <a:ext cx="4117975" cy="435165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静态图特征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表示“占比”基本句型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做比较的基本句型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单饼描述练习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静态图审题和分段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真题演练</a:t>
            </a:r>
            <a:endParaRPr lang="zh-CN" altLang="en-US" dirty="0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C10T1W1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静态饼图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61"/>
          <a:stretch>
            <a:fillRect/>
          </a:stretch>
        </p:blipFill>
        <p:spPr>
          <a:xfrm>
            <a:off x="684820" y="3070078"/>
            <a:ext cx="4821510" cy="3024261"/>
          </a:xfrm>
        </p:spPr>
      </p:pic>
      <p:sp>
        <p:nvSpPr>
          <p:cNvPr id="6" name="文本框 5"/>
          <p:cNvSpPr txBox="1"/>
          <p:nvPr/>
        </p:nvSpPr>
        <p:spPr>
          <a:xfrm>
            <a:off x="838200" y="1485701"/>
            <a:ext cx="10829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first chart below shows how energy is used in an average Australian household. The second chart shows the greenhouse gas emissions which result from this energy use.</a:t>
            </a:r>
            <a:endParaRPr lang="zh-CN" altLang="en-US" sz="24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内容占位符 4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" t="49643" r="-304" b="-82"/>
          <a:stretch>
            <a:fillRect/>
          </a:stretch>
        </p:blipFill>
        <p:spPr>
          <a:xfrm>
            <a:off x="5831451" y="2914155"/>
            <a:ext cx="4821509" cy="3024261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C10T1W1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分段思路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69711" y="1825625"/>
            <a:ext cx="6484089" cy="4351338"/>
          </a:xfrm>
        </p:spPr>
        <p:txBody>
          <a:bodyPr/>
          <a:lstStyle/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Body1: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energy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use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Body2: emissions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Body1: heating &amp; water heating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Body2: refrigeration, other, lighting, cooling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4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2210"/>
          <a:stretch>
            <a:fillRect/>
          </a:stretch>
        </p:blipFill>
        <p:spPr>
          <a:xfrm>
            <a:off x="412415" y="1452654"/>
            <a:ext cx="4138321" cy="5259996"/>
          </a:xfrm>
          <a:prstGeom prst="rect">
            <a:avLst/>
          </a:prstGeom>
        </p:spPr>
      </p:pic>
      <p:sp>
        <p:nvSpPr>
          <p:cNvPr id="5" name="不完整圆 4"/>
          <p:cNvSpPr/>
          <p:nvPr/>
        </p:nvSpPr>
        <p:spPr>
          <a:xfrm>
            <a:off x="1818167" y="1860642"/>
            <a:ext cx="1541721" cy="1568358"/>
          </a:xfrm>
          <a:prstGeom prst="pie">
            <a:avLst>
              <a:gd name="adj1" fmla="val 7204115"/>
              <a:gd name="adj2" fmla="val 1008887"/>
            </a:avLst>
          </a:prstGeom>
          <a:noFill/>
          <a:ln w="28575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不完整圆 5"/>
          <p:cNvSpPr/>
          <p:nvPr/>
        </p:nvSpPr>
        <p:spPr>
          <a:xfrm>
            <a:off x="1754368" y="4713711"/>
            <a:ext cx="1541721" cy="1568358"/>
          </a:xfrm>
          <a:prstGeom prst="pie">
            <a:avLst>
              <a:gd name="adj1" fmla="val 13113241"/>
              <a:gd name="adj2" fmla="val 1483499"/>
            </a:avLst>
          </a:prstGeom>
          <a:noFill/>
          <a:ln w="28575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02936" y="203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C4T3W1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静态柱图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864" y="1319002"/>
            <a:ext cx="7210271" cy="5520791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02936" y="203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C4T3W1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分段思路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28" y="1337209"/>
            <a:ext cx="7210271" cy="552079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605299" y="1758868"/>
            <a:ext cx="41916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思路：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 1: males &gt; females (skilled vocational diploma, postgraduate diploma and master’s degree)</a:t>
            </a: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 2: females &gt; males (undergraduate diploma and bachelor’s degree)</a:t>
            </a: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67" y="365125"/>
            <a:ext cx="105918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  <a:t>IELTS WRITING  </a:t>
            </a:r>
            <a:b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</a:br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</a:rPr>
              <a:t>LESSON 3</a:t>
            </a:r>
            <a:endParaRPr lang="en-US" altLang="zh-CN" sz="3600" dirty="0">
              <a:solidFill>
                <a:srgbClr val="C0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2395" y="1842770"/>
            <a:ext cx="4117975" cy="435165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静态图特征</a:t>
            </a:r>
            <a:endParaRPr lang="en-US" altLang="zh-CN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表示“占比”基本句型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做比较的基本句型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单饼描述练习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静态图审题和分段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真题演练</a:t>
            </a:r>
            <a:endParaRPr lang="zh-CN" altLang="en-US" dirty="0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C5T4W1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静态表格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4"/>
          <p:cNvGraphicFramePr>
            <a:graphicFrameLocks noGrp="1"/>
          </p:cNvGraphicFramePr>
          <p:nvPr>
            <p:ph idx="1"/>
          </p:nvPr>
        </p:nvGraphicFramePr>
        <p:xfrm>
          <a:off x="838200" y="2421050"/>
          <a:ext cx="10515600" cy="338328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28900"/>
                <a:gridCol w="2628900"/>
                <a:gridCol w="2628900"/>
                <a:gridCol w="26289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City 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Date opened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Kilometres</a:t>
                      </a: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of route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Passengers per year </a:t>
                      </a:r>
                      <a:endParaRPr lang="en-US" altLang="zh-CN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(in millions)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London 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1863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394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775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Paris 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1900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199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1191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Tokyo 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1927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155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1927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Washington DC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1976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126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144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Kyoto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1981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Los Angeles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838200" y="1456019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table below gives information about the underground railway systems in six cities.</a:t>
            </a:r>
            <a:endParaRPr lang="zh-CN" altLang="en-US" sz="24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C5T4W1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分段思路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8200" y="4944140"/>
            <a:ext cx="42204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Body1: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opened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Body2: km of route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Body3: passengers per year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652459" y="4944140"/>
            <a:ext cx="53260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Body1: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opened &amp; km of route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Body2: passengers per year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4"/>
          <p:cNvGraphicFramePr>
            <a:graphicFrameLocks noGrp="1"/>
          </p:cNvGraphicFramePr>
          <p:nvPr>
            <p:ph idx="1"/>
          </p:nvPr>
        </p:nvGraphicFramePr>
        <p:xfrm>
          <a:off x="838200" y="1392487"/>
          <a:ext cx="10515600" cy="338328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28900"/>
                <a:gridCol w="2628900"/>
                <a:gridCol w="2628900"/>
                <a:gridCol w="26289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City 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Date opened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Kilometres</a:t>
                      </a: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of route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Passengers per year </a:t>
                      </a:r>
                      <a:endParaRPr lang="en-US" altLang="zh-CN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(in millions)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London 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1863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394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775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Paris 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1900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199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1191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Tokyo 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1927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155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1927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Washington DC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1976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126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144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Kyoto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1981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Los Angeles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67" y="365125"/>
            <a:ext cx="105918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  <a:t>IELTS WRITING  </a:t>
            </a:r>
            <a:b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</a:br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</a:rPr>
              <a:t>LESSON 3</a:t>
            </a:r>
            <a:endParaRPr lang="en-US" altLang="zh-CN" sz="3600" dirty="0">
              <a:solidFill>
                <a:srgbClr val="C0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2395" y="1842770"/>
            <a:ext cx="4117975" cy="435165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静态图特征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表示“占比”基本句型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做比较的基本句型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单饼描述练习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静态图审题和分段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真题演练</a:t>
            </a:r>
            <a:endParaRPr lang="zh-CN" altLang="en-US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charset="0"/>
              <a:sym typeface="+mn-e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54860" y="121634"/>
            <a:ext cx="1123714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静态图 真题演练 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(C7T1)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7947" y="1140977"/>
            <a:ext cx="8596105" cy="5595389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54860" y="121634"/>
            <a:ext cx="1123714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静态图 真题演练 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(C7T1)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644" y="1140977"/>
            <a:ext cx="5819355" cy="559538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57445" y="1893536"/>
            <a:ext cx="50575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审题：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读题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读图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判断图表类型：动态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确定时态：一般过去时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54860" y="121634"/>
            <a:ext cx="1123714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静态图 真题演练 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(C7T1)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644" y="1140977"/>
            <a:ext cx="5819355" cy="559538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984060" y="1527117"/>
            <a:ext cx="63198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文章结构：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开头段：改写题目，介绍图表信息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总结段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Overview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：对比特征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最大组：最多的钱花在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food/drinks/tobacco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最小组：最少的钱花在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leisure/education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土耳其的支出普遍高于其他四个国家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主体段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：对比最大和最小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主体段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：对比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clothing/footwear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69260" y="121634"/>
            <a:ext cx="1032274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静态图 考官范文赏析 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(C7T1)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7430" y="1583761"/>
            <a:ext cx="1123714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table illustrates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proportion of national expenditure in Ireland, Italy, Spain, Sweden and Turkey on three types of consumer items in 2002.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Overall,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category of consumer goods 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that all countries spent most on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was food, drinks and tobacco, which was three times higher than on the other types of goods. 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lowest spending could be seen in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category of leisure and education in all five countries. The outlay of Turkey 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was generally higher than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other four countries.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69260" y="121634"/>
            <a:ext cx="1032274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静态图 考官范文赏析 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(C7T1)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7430" y="1583761"/>
            <a:ext cx="112371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 terms of food, drinks and tobacco,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Turkey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spent the most at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32.14%. The expenditure of Ireland was also high (28.91%)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compared to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Sweden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which spent the least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(15.77%). Spain and Italy spent 18.80% and 16.36% respectively.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 the other hand, the lowest expenditure was on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leisure and education which accounted for under 5% in all countries. Turkey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spent most on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these items at just 4.35% of their national expenditure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which was around double that of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Spain (1.98%).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Clothing and footwear was the third category of consumer goods and outlays for those items were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between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9% in Italy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5.40% in Sweden. The national spending in this area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 the remaining countries averaged around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6.5%.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静态图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7250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Summary</a:t>
            </a:r>
            <a:endParaRPr lang="en-US" altLang="zh-CN" sz="2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动态图：无时间变化、无趋势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描述比例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数值：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占比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、分数、三种基本句型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比较方式：极值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最小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、比较级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少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、相等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相似、倍数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主体段描述顺序：从大到小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静态图主体段分段：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 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落差 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数值大小 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项目名称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找出图表中数据规律与关系，勿流水账式挨个照搬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突出重点项目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数据，略写不重要的信息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endParaRPr lang="en-US" altLang="zh-CN" sz="2400" dirty="0">
              <a:latin typeface="Californian FB" panose="0207040306080B030204" pitchFamily="18" charset="0"/>
              <a:ea typeface="微软雅黑 Light" panose="020B0502040204020203" pitchFamily="34" charset="-122"/>
            </a:endParaRPr>
          </a:p>
          <a:p>
            <a:pPr>
              <a:lnSpc>
                <a:spcPct val="10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endParaRPr lang="zh-CN" altLang="en-US" sz="2400" dirty="0">
              <a:latin typeface="Californian FB" panose="0207040306080B030204" pitchFamily="18" charset="0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7750" y="1539240"/>
            <a:ext cx="6990715" cy="4551045"/>
          </a:xfrm>
          <a:prstGeom prst="rect">
            <a:avLst/>
          </a:prstGeom>
        </p:spPr>
      </p:pic>
      <p:sp>
        <p:nvSpPr>
          <p:cNvPr id="102" name="矩形 101"/>
          <p:cNvSpPr/>
          <p:nvPr>
            <p:custDataLst>
              <p:tags r:id="rId2"/>
            </p:custDataLst>
          </p:nvPr>
        </p:nvSpPr>
        <p:spPr>
          <a:xfrm>
            <a:off x="470535" y="2423160"/>
            <a:ext cx="5080000" cy="2545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>
              <a:lnSpc>
                <a:spcPct val="100000"/>
              </a:lnSpc>
            </a:pP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完成一篇完整的</a:t>
            </a: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小作文</a:t>
            </a:r>
            <a:endParaRPr lang="zh-CN" altLang="en-US" sz="2800" dirty="0">
              <a:latin typeface="Californian FB" panose="0207040306080B030204" pitchFamily="18" charset="0"/>
              <a:sym typeface="+mn-ea"/>
            </a:endParaRPr>
          </a:p>
          <a:p>
            <a:pPr lvl="0" algn="l">
              <a:lnSpc>
                <a:spcPct val="100000"/>
              </a:lnSpc>
            </a:pP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要求：</a:t>
            </a:r>
            <a:endParaRPr lang="zh-CN" altLang="en-US" sz="2800" dirty="0">
              <a:latin typeface="Californian FB" panose="0207040306080B030204" pitchFamily="18" charset="0"/>
              <a:sym typeface="+mn-ea"/>
            </a:endParaRPr>
          </a:p>
          <a:p>
            <a:pPr lvl="0" algn="l">
              <a:lnSpc>
                <a:spcPct val="100000"/>
              </a:lnSpc>
            </a:pPr>
            <a:r>
              <a:rPr lang="en-US" altLang="zh-CN" sz="2800" dirty="0">
                <a:latin typeface="Californian FB" panose="0207040306080B030204" pitchFamily="18" charset="0"/>
                <a:sym typeface="+mn-ea"/>
              </a:rPr>
              <a:t>1.</a:t>
            </a: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分段描述</a:t>
            </a: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数据</a:t>
            </a:r>
            <a:endParaRPr lang="zh-CN" altLang="en-US" sz="2800" dirty="0">
              <a:latin typeface="Californian FB" panose="0207040306080B030204" pitchFamily="18" charset="0"/>
              <a:sym typeface="+mn-ea"/>
            </a:endParaRPr>
          </a:p>
          <a:p>
            <a:pPr lvl="0" algn="l">
              <a:lnSpc>
                <a:spcPct val="100000"/>
              </a:lnSpc>
            </a:pPr>
            <a:r>
              <a:rPr lang="en-US" altLang="zh-CN" sz="2800" dirty="0">
                <a:latin typeface="Californian FB" panose="0207040306080B030204" pitchFamily="18" charset="0"/>
                <a:sym typeface="+mn-ea"/>
              </a:rPr>
              <a:t>2.</a:t>
            </a: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灵活运用不同词汇</a:t>
            </a: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句型</a:t>
            </a:r>
            <a:endParaRPr lang="zh-CN" altLang="en-US" sz="2800" dirty="0">
              <a:latin typeface="Californian FB" panose="0207040306080B030204" pitchFamily="18" charset="0"/>
              <a:sym typeface="+mn-ea"/>
            </a:endParaRPr>
          </a:p>
          <a:p>
            <a:pPr lvl="0" algn="l">
              <a:lnSpc>
                <a:spcPct val="100000"/>
              </a:lnSpc>
            </a:pPr>
            <a:r>
              <a:rPr lang="en-US" altLang="zh-CN" sz="2800" dirty="0">
                <a:latin typeface="Californian FB" panose="0207040306080B030204" pitchFamily="18" charset="0"/>
                <a:sym typeface="+mn-ea"/>
              </a:rPr>
              <a:t>3.</a:t>
            </a: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概括信息</a:t>
            </a:r>
            <a:r>
              <a:rPr lang="en-US" altLang="zh-CN" sz="2800" dirty="0">
                <a:latin typeface="Californian FB" panose="0207040306080B030204" pitchFamily="18" charset="0"/>
                <a:sym typeface="+mn-ea"/>
              </a:rPr>
              <a:t>/</a:t>
            </a: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分析</a:t>
            </a:r>
            <a:r>
              <a:rPr lang="zh-CN" altLang="en-US" sz="2800" dirty="0">
                <a:latin typeface="Californian FB" panose="0207040306080B030204" pitchFamily="18" charset="0"/>
                <a:sym typeface="+mn-ea"/>
              </a:rPr>
              <a:t>重点</a:t>
            </a:r>
            <a:endParaRPr lang="zh-CN" altLang="en-US" sz="2800" dirty="0">
              <a:latin typeface="Californian FB" panose="0207040306080B030204" pitchFamily="18" charset="0"/>
              <a:sym typeface="+mn-ea"/>
            </a:endParaRPr>
          </a:p>
        </p:txBody>
      </p:sp>
      <p:sp>
        <p:nvSpPr>
          <p:cNvPr id="3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-2111213" y="633730"/>
            <a:ext cx="10591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600" dirty="0">
                <a:solidFill>
                  <a:srgbClr val="C00000"/>
                </a:solidFill>
                <a:latin typeface="Californian FB" panose="0207040306080B030204" pitchFamily="18" charset="0"/>
                <a:sym typeface="+mn-ea"/>
              </a:rPr>
              <a:t>HOMEWORK  </a:t>
            </a:r>
            <a:br>
              <a:rPr lang="en-US" altLang="zh-CN" sz="3600" dirty="0">
                <a:solidFill>
                  <a:srgbClr val="C00000"/>
                </a:solidFill>
                <a:latin typeface="Californian FB" panose="0207040306080B030204" pitchFamily="18" charset="0"/>
                <a:sym typeface="+mn-ea"/>
              </a:rPr>
            </a:br>
            <a:endParaRPr lang="en-US" altLang="zh-CN" sz="3600" dirty="0">
              <a:solidFill>
                <a:srgbClr val="C00000"/>
              </a:solidFill>
              <a:latin typeface="Californian FB" panose="0207040306080B030204" pitchFamily="18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sz="2800" dirty="0">
                <a:solidFill>
                  <a:srgbClr val="FF5050"/>
                </a:solidFill>
                <a:latin typeface="Californian FB" panose="0207040306080B030204" pitchFamily="18" charset="0"/>
                <a:ea typeface="微软雅黑 Light" panose="020B0502040204020203" pitchFamily="34" charset="-122"/>
              </a:rPr>
              <a:t>无</a:t>
            </a:r>
            <a:r>
              <a:rPr lang="zh-CN" altLang="en-US" sz="2800" dirty="0">
                <a:latin typeface="Californian FB" panose="0207040306080B030204" pitchFamily="18" charset="0"/>
                <a:ea typeface="微软雅黑 Light" panose="020B0502040204020203" pitchFamily="34" charset="-122"/>
              </a:rPr>
              <a:t>时间变化：</a:t>
            </a:r>
            <a:r>
              <a:rPr lang="zh-CN" altLang="en-US" sz="2800" dirty="0">
                <a:solidFill>
                  <a:srgbClr val="FF5050"/>
                </a:solidFill>
                <a:latin typeface="Californian FB" panose="0207040306080B030204" pitchFamily="18" charset="0"/>
                <a:ea typeface="微软雅黑 Light" panose="020B0502040204020203" pitchFamily="34" charset="-122"/>
              </a:rPr>
              <a:t>无</a:t>
            </a:r>
            <a:r>
              <a:rPr lang="zh-CN" altLang="en-US" sz="2800" dirty="0">
                <a:latin typeface="Californian FB" panose="0207040306080B030204" pitchFamily="18" charset="0"/>
                <a:ea typeface="微软雅黑 Light" panose="020B0502040204020203" pitchFamily="34" charset="-122"/>
              </a:rPr>
              <a:t>趋势 </a:t>
            </a:r>
            <a:r>
              <a:rPr lang="en-US" altLang="zh-CN" sz="2800" dirty="0">
                <a:latin typeface="Californian FB" panose="0207040306080B030204" pitchFamily="18" charset="0"/>
                <a:ea typeface="微软雅黑 Light" panose="020B0502040204020203" pitchFamily="34" charset="-122"/>
              </a:rPr>
              <a:t>=&gt; </a:t>
            </a:r>
            <a:r>
              <a:rPr lang="zh-CN" altLang="en-US" sz="2800" dirty="0">
                <a:solidFill>
                  <a:srgbClr val="FF5050"/>
                </a:solidFill>
                <a:latin typeface="Californian FB" panose="0207040306080B030204" pitchFamily="18" charset="0"/>
                <a:ea typeface="微软雅黑 Light" panose="020B0502040204020203" pitchFamily="34" charset="-122"/>
              </a:rPr>
              <a:t>静</a:t>
            </a:r>
            <a:r>
              <a:rPr lang="zh-CN" altLang="en-US" sz="2800" dirty="0">
                <a:latin typeface="Californian FB" panose="0207040306080B030204" pitchFamily="18" charset="0"/>
                <a:ea typeface="微软雅黑 Light" panose="020B0502040204020203" pitchFamily="34" charset="-122"/>
              </a:rPr>
              <a:t>态图</a:t>
            </a:r>
            <a:endParaRPr lang="en-US" altLang="zh-CN" sz="2800" dirty="0">
              <a:latin typeface="Californian FB" panose="0207040306080B030204" pitchFamily="18" charset="0"/>
              <a:ea typeface="微软雅黑 Light" panose="020B0502040204020203" pitchFamily="34" charset="-122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033" y="2488443"/>
            <a:ext cx="3449477" cy="409871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427992" y="6431445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alifornian FB" panose="0207040306080B030204" pitchFamily="18" charset="0"/>
              </a:rPr>
              <a:t>(C10T1W1)</a:t>
            </a:r>
            <a:endParaRPr lang="zh-CN" altLang="en-US" dirty="0">
              <a:latin typeface="Californian FB" panose="0207040306080B030204" pitchFamily="18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5" t="55039" r="33596" b="22797"/>
          <a:stretch>
            <a:fillRect/>
          </a:stretch>
        </p:blipFill>
        <p:spPr>
          <a:xfrm>
            <a:off x="5575617" y="5040132"/>
            <a:ext cx="4767379" cy="1716766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966853" y="4673633"/>
            <a:ext cx="1258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alifornian FB" panose="0207040306080B030204" pitchFamily="18" charset="0"/>
              </a:rPr>
              <a:t>(C15T1W1)</a:t>
            </a:r>
            <a:endParaRPr lang="zh-CN" altLang="en-US" dirty="0">
              <a:latin typeface="Californian FB" panose="0207040306080B0302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210396" y="6312909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alifornian FB" panose="0207040306080B030204" pitchFamily="18" charset="0"/>
              </a:rPr>
              <a:t>(C15T4W1 fig.1)</a:t>
            </a:r>
            <a:endParaRPr lang="zh-CN" altLang="en-US" dirty="0">
              <a:latin typeface="Californian FB" panose="0207040306080B030204" pitchFamily="18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07" t="27907" r="27268" b="11318"/>
          <a:stretch>
            <a:fillRect/>
          </a:stretch>
        </p:blipFill>
        <p:spPr>
          <a:xfrm>
            <a:off x="6364562" y="1341167"/>
            <a:ext cx="4366304" cy="3720852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静态图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3922735" y="3516266"/>
            <a:ext cx="4346062" cy="11374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描述整体构成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描述和比较每部分数值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占比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altLang="zh-CN" sz="4000" dirty="0">
              <a:latin typeface="Californian FB" panose="0207040306080B030204" pitchFamily="18" charset="0"/>
            </a:endParaRPr>
          </a:p>
          <a:p>
            <a:pPr marL="0" indent="0" algn="ctr">
              <a:buNone/>
            </a:pPr>
            <a:endParaRPr lang="en-US" altLang="zh-CN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None/>
            </a:pPr>
            <a:r>
              <a:rPr lang="en-US" altLang="zh-CN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Practice makes perfect !</a:t>
            </a:r>
            <a:endParaRPr lang="en-US" altLang="zh-CN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None/>
            </a:pPr>
            <a:endParaRPr lang="en-US" altLang="zh-CN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None/>
            </a:pPr>
            <a:r>
              <a:rPr lang="en-US" altLang="zh-CN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Thank you.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67" y="365125"/>
            <a:ext cx="105918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  <a:t>IELTS WRITING  </a:t>
            </a:r>
            <a:b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rPr>
            </a:br>
            <a:r>
              <a:rPr lang="en-US" altLang="zh-CN" sz="3600" dirty="0">
                <a:solidFill>
                  <a:srgbClr val="C00000"/>
                </a:solidFill>
                <a:latin typeface="微软雅黑" charset="0"/>
                <a:ea typeface="微软雅黑" charset="0"/>
              </a:rPr>
              <a:t>LESSON 3</a:t>
            </a:r>
            <a:endParaRPr lang="en-US" altLang="zh-CN" sz="3600" dirty="0">
              <a:solidFill>
                <a:srgbClr val="C0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2395" y="1842770"/>
            <a:ext cx="4117975" cy="435165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静态图特征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表示“占比”基本句型</a:t>
            </a:r>
            <a:endParaRPr lang="en-US" altLang="zh-CN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做比较的基本句型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单饼描述练习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静态图审题和分段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真题演练</a:t>
            </a:r>
            <a:endParaRPr lang="zh-CN" altLang="en-US" dirty="0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“占比”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537675"/>
            <a:ext cx="5385726" cy="355478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69981" y="5763123"/>
            <a:ext cx="1853946" cy="7297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(C8T1W1 fig.1)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94170" y="2537460"/>
            <a:ext cx="4980940" cy="4140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描述对象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占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构成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比例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of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整体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有的静态图没有时间信息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0000"/>
              </a:lnSpc>
              <a:spcBef>
                <a:spcPts val="2400"/>
              </a:spcBef>
              <a:buClr>
                <a:srgbClr val="C00000"/>
              </a:buClr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不完整圆 6"/>
          <p:cNvSpPr/>
          <p:nvPr/>
        </p:nvSpPr>
        <p:spPr>
          <a:xfrm>
            <a:off x="2147777" y="3407733"/>
            <a:ext cx="2615608" cy="2557131"/>
          </a:xfrm>
          <a:prstGeom prst="pie">
            <a:avLst>
              <a:gd name="adj1" fmla="val 7139322"/>
              <a:gd name="adj2" fmla="val 14460401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“占比”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134745" y="2282190"/>
          <a:ext cx="9921875" cy="30543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9785"/>
                <a:gridCol w="5784850"/>
                <a:gridCol w="1164590"/>
                <a:gridCol w="2152650"/>
              </a:tblGrid>
              <a:tr h="890905">
                <a:tc rowSpan="4">
                  <a:txBody>
                    <a:bodyPr/>
                    <a:p>
                      <a:pPr algn="l"/>
                      <a:endParaRPr lang="zh-CN" altLang="en-US" sz="2400" dirty="0">
                        <a:latin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1439" marR="91439" marT="45725" marB="45725" anchor="ctr"/>
                </a:tc>
                <a:tc>
                  <a:txBody>
                    <a:bodyPr/>
                    <a:p>
                      <a:pPr algn="l"/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account for</a:t>
                      </a:r>
                      <a:r>
                        <a:rPr lang="zh-CN" alt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 占</a:t>
                      </a:r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x%</a:t>
                      </a:r>
                      <a:r>
                        <a:rPr lang="zh-CN" alt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的</a:t>
                      </a:r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...</a:t>
                      </a:r>
                      <a:endParaRPr lang="en-US" altLang="zh-CN" sz="2400" baseline="0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 marL="91439" marR="91439" marT="45725" marB="45725" anchor="ctr"/>
                </a:tc>
                <a:tc rowSpan="4">
                  <a:txBody>
                    <a:bodyPr/>
                    <a:p>
                      <a:pPr algn="l"/>
                      <a:endParaRPr lang="en-US" altLang="zh-CN" sz="2400" dirty="0"/>
                    </a:p>
                  </a:txBody>
                  <a:tcPr marL="91439" marR="91439" marT="45725" marB="45725" anchor="ctr"/>
                </a:tc>
                <a:tc rowSpan="4">
                  <a:txBody>
                    <a:bodyPr/>
                    <a:p>
                      <a:pPr algn="l"/>
                      <a:endParaRPr lang="en-US" altLang="zh-CN" sz="2400" dirty="0"/>
                    </a:p>
                  </a:txBody>
                  <a:tcPr marL="91439" marR="91439" marT="45725" marB="45725" anchor="ctr"/>
                </a:tc>
              </a:tr>
              <a:tr h="738505">
                <a:tc vMerge="1">
                  <a:tcPr/>
                </a:tc>
                <a:tc>
                  <a:txBody>
                    <a:bodyPr/>
                    <a:p>
                      <a:pPr algn="l"/>
                      <a:r>
                        <a:rPr lang="en-US" altLang="zh-CN" sz="2400" dirty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make </a:t>
                      </a:r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up </a:t>
                      </a:r>
                      <a:r>
                        <a:rPr lang="zh-CN" alt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构成</a:t>
                      </a:r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x%</a:t>
                      </a:r>
                      <a:r>
                        <a:rPr lang="zh-CN" alt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的</a:t>
                      </a:r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...</a:t>
                      </a:r>
                      <a:endParaRPr lang="en-US" altLang="zh-CN" sz="2400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 marL="91439" marR="91439" marT="45725" marB="45725" anchor="ctr"/>
                </a:tc>
                <a:tc vMerge="1">
                  <a:tcPr/>
                </a:tc>
                <a:tc vMerge="1">
                  <a:tcPr/>
                </a:tc>
              </a:tr>
              <a:tr h="739140">
                <a:tc vMerge="1">
                  <a:tcPr/>
                </a:tc>
                <a:tc>
                  <a:txBody>
                    <a:bodyPr/>
                    <a:p>
                      <a:pPr algn="l"/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constitute </a:t>
                      </a:r>
                      <a:r>
                        <a:rPr lang="zh-CN" alt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构成</a:t>
                      </a:r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x%</a:t>
                      </a:r>
                      <a:r>
                        <a:rPr lang="zh-CN" alt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的</a:t>
                      </a:r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...</a:t>
                      </a:r>
                      <a:endParaRPr lang="en-US" altLang="zh-CN" sz="2400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 marL="91439" marR="91439" marT="45725" marB="45725" anchor="ctr"/>
                </a:tc>
                <a:tc vMerge="1">
                  <a:tcPr/>
                </a:tc>
                <a:tc vMerge="1">
                  <a:tcPr/>
                </a:tc>
              </a:tr>
              <a:tr h="685800">
                <a:tc vMerge="1">
                  <a:tcPr/>
                </a:tc>
                <a:tc>
                  <a:txBody>
                    <a:bodyPr/>
                    <a:p>
                      <a:pPr algn="l"/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comprise </a:t>
                      </a:r>
                      <a:r>
                        <a:rPr lang="zh-CN" alt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构成</a:t>
                      </a:r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x%</a:t>
                      </a:r>
                      <a:r>
                        <a:rPr lang="zh-CN" alt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的</a:t>
                      </a:r>
                      <a:r>
                        <a:rPr lang="en-US" altLang="zh-CN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  <a:sym typeface="+mn-ea"/>
                        </a:rPr>
                        <a:t>...</a:t>
                      </a:r>
                      <a:endParaRPr lang="zh-CN" altLang="en-US" sz="2400" dirty="0" smtClean="0">
                        <a:solidFill>
                          <a:schemeClr val="accent2">
                            <a:lumMod val="75000"/>
                          </a:schemeClr>
                        </a:solidFill>
                        <a:latin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1439" marR="91439" marT="45725" marB="45725" anchor="ctr"/>
                </a:tc>
                <a:tc vMerge="1">
                  <a:tcPr/>
                </a:tc>
                <a:tc vMerge="1">
                  <a:tcPr/>
                </a:tc>
              </a:tr>
            </a:tbl>
          </a:graphicData>
        </a:graphic>
      </p:graphicFrame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305265" y="2949032"/>
            <a:ext cx="416212" cy="156845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dirty="0"/>
              <a:t>描述对象</a:t>
            </a:r>
            <a:endParaRPr lang="en-US" altLang="zh-CN" sz="24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7961713" y="3673845"/>
            <a:ext cx="633507" cy="461665"/>
          </a:xfrm>
          <a:prstGeom prst="rect">
            <a:avLst/>
          </a:prstGeom>
        </p:spPr>
        <p:txBody>
          <a:bodyPr wrap="none">
            <a:spAutoFit/>
          </a:bodyPr>
          <a:p>
            <a:pPr lvl="0"/>
            <a:r>
              <a:rPr lang="en-US" altLang="zh-CN" sz="2400">
                <a:solidFill>
                  <a:prstClr val="black"/>
                </a:solidFill>
              </a:rPr>
              <a:t>X %</a:t>
            </a:r>
            <a:endParaRPr lang="zh-CN" altLang="en-US" sz="2400" dirty="0">
              <a:solidFill>
                <a:prstClr val="black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9177716" y="3673845"/>
            <a:ext cx="1846580" cy="460375"/>
          </a:xfrm>
          <a:prstGeom prst="rect">
            <a:avLst/>
          </a:prstGeom>
        </p:spPr>
        <p:txBody>
          <a:bodyPr wrap="none">
            <a:spAutoFit/>
          </a:bodyPr>
          <a:p>
            <a:pPr lvl="0"/>
            <a:r>
              <a:rPr lang="en-US" altLang="zh-CN" sz="2400">
                <a:solidFill>
                  <a:prstClr val="black"/>
                </a:solidFill>
              </a:rPr>
              <a:t>of ___(</a:t>
            </a:r>
            <a:r>
              <a:rPr lang="zh-CN" altLang="en-US" sz="2400">
                <a:solidFill>
                  <a:prstClr val="black"/>
                </a:solidFill>
              </a:rPr>
              <a:t>总体</a:t>
            </a:r>
            <a:r>
              <a:rPr lang="en-US" altLang="zh-CN" sz="2400">
                <a:solidFill>
                  <a:prstClr val="black"/>
                </a:solidFill>
              </a:rPr>
              <a:t>)</a:t>
            </a:r>
            <a:endParaRPr lang="zh-CN" altLang="en-US" sz="2400" dirty="0">
              <a:solidFill>
                <a:prstClr val="black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“占比”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句型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537675"/>
            <a:ext cx="5385726" cy="355478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69981" y="5763123"/>
            <a:ext cx="1853946" cy="7297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(C8T1W1 fig.1)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不完整圆 6"/>
          <p:cNvSpPr/>
          <p:nvPr/>
        </p:nvSpPr>
        <p:spPr>
          <a:xfrm>
            <a:off x="2147777" y="3407733"/>
            <a:ext cx="2615608" cy="2557131"/>
          </a:xfrm>
          <a:prstGeom prst="pie">
            <a:avLst>
              <a:gd name="adj1" fmla="val 7139322"/>
              <a:gd name="adj2" fmla="val 14460401"/>
            </a:avLst>
          </a:prstGeom>
          <a:noFill/>
          <a:ln w="38100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57975" y="1825625"/>
            <a:ext cx="5083249" cy="5446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  <a:buClr>
                <a:srgbClr val="C00000"/>
              </a:buClr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由过度放牧导致的土壤退化占全世界土壤退化的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35%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Over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-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grazing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accounts for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35% of worldwide land degradation.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35% of worldwide land degradation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is caused by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over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-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grazing.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percentage of land degradation caused by over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-</a:t>
            </a: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grazing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35%.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1800"/>
              </a:spcBef>
              <a:buClr>
                <a:srgbClr val="C00000"/>
              </a:buClr>
              <a:buFont typeface="微软雅黑" panose="020B0503020204020204" pitchFamily="34" charset="-122"/>
              <a:buChar char="▪"/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“占比”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72460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buClr>
                <a:srgbClr val="C00000"/>
              </a:buClr>
              <a:buFont typeface="微软雅黑" panose="020B0503020204020204" pitchFamily="34" charset="-122"/>
              <a:buChar char="￮"/>
            </a:pPr>
            <a:r>
              <a:rPr lang="en-US" altLang="zh-CN">
                <a:solidFill>
                  <a:prstClr val="black"/>
                </a:solidFill>
                <a:sym typeface="+mn-ea"/>
              </a:rPr>
              <a:t>X %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=&gt;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spcBef>
                <a:spcPts val="2400"/>
              </a:spcBef>
              <a:buClr>
                <a:srgbClr val="C00000"/>
              </a:buClr>
              <a:buNone/>
            </a:pPr>
            <a:r>
              <a:rPr lang="en-US" altLang="zh-CN" sz="2400" u="sng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35%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of worldwide land degradation </a:t>
            </a:r>
            <a:r>
              <a:rPr lang="en-US" altLang="zh-CN" sz="24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is caused by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over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-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grazing.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spcBef>
                <a:spcPts val="2400"/>
              </a:spcBef>
              <a:buClr>
                <a:srgbClr val="C00000"/>
              </a:buClr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35%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≈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33% =&gt; 1/3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spcBef>
                <a:spcPts val="2400"/>
              </a:spcBef>
              <a:buClr>
                <a:srgbClr val="C00000"/>
              </a:buClr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分子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基数词；分母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序数词   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spcBef>
                <a:spcPts val="2400"/>
              </a:spcBef>
              <a:buClr>
                <a:srgbClr val="C00000"/>
              </a:buClr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1/3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=&gt; a/one third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spcBef>
                <a:spcPts val="2400"/>
              </a:spcBef>
              <a:buClr>
                <a:srgbClr val="C00000"/>
              </a:buClr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2/3 =&gt; two third</a:t>
            </a:r>
            <a:r>
              <a:rPr lang="en-US" altLang="zh-CN" sz="2400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endParaRPr lang="en-US" altLang="zh-CN" sz="2400" b="1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Clr>
                <a:srgbClr val="C00000"/>
              </a:buClr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3/4 =&gt; three fourth</a:t>
            </a:r>
            <a:r>
              <a:rPr lang="en-US" altLang="zh-CN" sz="2400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/quarter</a:t>
            </a:r>
            <a:r>
              <a:rPr lang="en-US" altLang="zh-CN" sz="2400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endParaRPr lang="en-US" altLang="zh-CN" sz="2400" b="1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Clr>
                <a:srgbClr val="C00000"/>
              </a:buClr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1/5 =&gt; one fifth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Clr>
                <a:srgbClr val="C00000"/>
              </a:buClr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1/2 =&gt; half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TABLE_ENDDRAG_ORIGIN_RECT" val="828*358"/>
  <p:tag name="TABLE_ENDDRAG_RECT" val="66*143*828*358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  <p:tag name="TABLE_ENDDRAG_ORIGIN_RECT" val="781*244"/>
  <p:tag name="TABLE_ENDDRAG_RECT" val="42*207*781*244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7172</Words>
  <Application>WPS 文字</Application>
  <PresentationFormat>宽屏</PresentationFormat>
  <Paragraphs>540</Paragraphs>
  <Slides>40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61" baseType="lpstr">
      <vt:lpstr>Arial</vt:lpstr>
      <vt:lpstr>宋体</vt:lpstr>
      <vt:lpstr>Wingdings</vt:lpstr>
      <vt:lpstr>微软雅黑</vt:lpstr>
      <vt:lpstr>汉仪旗黑</vt:lpstr>
      <vt:lpstr>微软雅黑</vt:lpstr>
      <vt:lpstr>Californian FB</vt:lpstr>
      <vt:lpstr>微软雅黑 Light</vt:lpstr>
      <vt:lpstr>Times New Roman</vt:lpstr>
      <vt:lpstr>Calibri</vt:lpstr>
      <vt:lpstr>宋体</vt:lpstr>
      <vt:lpstr>Arial Unicode MS</vt:lpstr>
      <vt:lpstr>等线 Light</vt:lpstr>
      <vt:lpstr>汉仪中等线KW</vt:lpstr>
      <vt:lpstr>等线</vt:lpstr>
      <vt:lpstr>Helvetica Neue</vt:lpstr>
      <vt:lpstr>汉仪书宋二KW</vt:lpstr>
      <vt:lpstr>汉仪中黑KW</vt:lpstr>
      <vt:lpstr>苹方-简</vt:lpstr>
      <vt:lpstr>微软雅黑 Light</vt:lpstr>
      <vt:lpstr>Office 主题​​</vt:lpstr>
      <vt:lpstr>Academic Writing</vt:lpstr>
      <vt:lpstr>IELTS WRITING   LESSON 3</vt:lpstr>
      <vt:lpstr>IELTS WRITING   LESSON 3</vt:lpstr>
      <vt:lpstr>Task 1 静态图</vt:lpstr>
      <vt:lpstr>IELTS WRITING   LESSON 3</vt:lpstr>
      <vt:lpstr>Task 1 “占比”</vt:lpstr>
      <vt:lpstr>Task 1 “占比”</vt:lpstr>
      <vt:lpstr>Task 1 “占比”</vt:lpstr>
      <vt:lpstr>Task 1 “占比”</vt:lpstr>
      <vt:lpstr>Task 1 “占比” 练习</vt:lpstr>
      <vt:lpstr>IELTS WRITING   LESSON 3</vt:lpstr>
      <vt:lpstr>Task 1 “比较”</vt:lpstr>
      <vt:lpstr>Task 1 “比较”</vt:lpstr>
      <vt:lpstr>Task 1 “比较”</vt:lpstr>
      <vt:lpstr>PowerPoint 演示文稿</vt:lpstr>
      <vt:lpstr>Task 1 “比较”</vt:lpstr>
      <vt:lpstr>Task 1 “比较”</vt:lpstr>
      <vt:lpstr>Task 1 “比较”</vt:lpstr>
      <vt:lpstr>Task 1 “比较”</vt:lpstr>
      <vt:lpstr>Task 1 “比较”</vt:lpstr>
      <vt:lpstr>Task 1 “比较”</vt:lpstr>
      <vt:lpstr>IELTS WRITING   LESSON 3</vt:lpstr>
      <vt:lpstr>Task 1 单饼描述练习</vt:lpstr>
      <vt:lpstr>Task 1 单饼描述练习</vt:lpstr>
      <vt:lpstr>IELTS WRITING   LESSON 3</vt:lpstr>
      <vt:lpstr>C10T1W1 静态饼图</vt:lpstr>
      <vt:lpstr>C10T1W1 分段思路</vt:lpstr>
      <vt:lpstr>C4T3W1 静态柱图</vt:lpstr>
      <vt:lpstr>C4T3W1 分段思路</vt:lpstr>
      <vt:lpstr>C5T4W1 静态表格</vt:lpstr>
      <vt:lpstr>C5T4W1 分段思路</vt:lpstr>
      <vt:lpstr>IELTS WRITING   LESSON 3</vt:lpstr>
      <vt:lpstr>Task 1 静态图 真题演练 (C7T1)</vt:lpstr>
      <vt:lpstr>Task 1 静态图 真题演练 (C7T1)</vt:lpstr>
      <vt:lpstr>Task 1 静态图 真题演练 (C7T1)</vt:lpstr>
      <vt:lpstr>Task 1 静态图 考官范文赏析 (C7T1)</vt:lpstr>
      <vt:lpstr>Task 1 静态图 考官范文赏析 (C7T1)</vt:lpstr>
      <vt:lpstr>Task 1 静态图</vt:lpstr>
      <vt:lpstr>Task 1 静态图 真题演练 (C7T1)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IELTS WRITING 3</dc:title>
  <dc:creator>Zhao Hallie</dc:creator>
  <cp:lastModifiedBy>Olivia</cp:lastModifiedBy>
  <cp:revision>187</cp:revision>
  <dcterms:created xsi:type="dcterms:W3CDTF">2024-03-24T14:00:47Z</dcterms:created>
  <dcterms:modified xsi:type="dcterms:W3CDTF">2024-03-24T14:00:47Z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F901B11712F84DE6DA617A65E674430A_42</vt:lpwstr>
  </property>
  <property fmtid="{D5CDD505-2E9C-101B-9397-08002B2CF9AE}" pid="3" name="KSOProductBuildVer">
    <vt:lpwstr>2052-6.5.2.8766</vt:lpwstr>
  </property>
</Properties>
</file>

<file path=docProps/thumbnail.jpeg>
</file>